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8288000" cy="13716000"/>
  <p:notesSz cx="6858000" cy="9144000"/>
  <p:defaultTextStyle>
    <a:defPPr>
      <a:defRPr lang="en-US"/>
    </a:defPPr>
    <a:lvl1pPr marL="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4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8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32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76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20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64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4008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52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>
          <p15:clr>
            <a:srgbClr val="A4A3A4"/>
          </p15:clr>
        </p15:guide>
        <p15:guide id="2" pos="57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574" autoAdjust="0"/>
    <p:restoredTop sz="92540" autoAdjust="0"/>
  </p:normalViewPr>
  <p:slideViewPr>
    <p:cSldViewPr>
      <p:cViewPr>
        <p:scale>
          <a:sx n="95" d="100"/>
          <a:sy n="95" d="100"/>
        </p:scale>
        <p:origin x="-1648" y="-1820"/>
      </p:cViewPr>
      <p:guideLst>
        <p:guide orient="horz" pos="4320"/>
        <p:guide pos="57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2FD15C-CBA0-4BCE-BE84-26287205EF6C}" type="datetimeFigureOut">
              <a:rPr lang="en-US" smtClean="0"/>
              <a:t>5/7/2020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173521-01E7-4F12-A9B0-EB7746E29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810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8288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914400" algn="l" defTabSz="18288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828800" algn="l" defTabSz="18288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2743200" algn="l" defTabSz="18288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3657600" algn="l" defTabSz="18288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4572000" algn="l" defTabSz="18288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6400" algn="l" defTabSz="18288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400800" algn="l" defTabSz="18288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5200" algn="l" defTabSz="18288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73521-01E7-4F12-A9B0-EB7746E299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6492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4260853"/>
            <a:ext cx="15544800" cy="294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7772400"/>
            <a:ext cx="12801600" cy="3505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572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486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6400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7315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258800" y="549279"/>
            <a:ext cx="4114800" cy="117030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549279"/>
            <a:ext cx="12039600" cy="117030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26" y="8813803"/>
            <a:ext cx="15544800" cy="2724150"/>
          </a:xfrm>
        </p:spPr>
        <p:txBody>
          <a:bodyPr anchor="t"/>
          <a:lstStyle>
            <a:lvl1pPr algn="l">
              <a:defRPr sz="8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4626" y="5813427"/>
            <a:ext cx="15544800" cy="3000374"/>
          </a:xfrm>
        </p:spPr>
        <p:txBody>
          <a:bodyPr anchor="b"/>
          <a:lstStyle>
            <a:lvl1pPr marL="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3200403"/>
            <a:ext cx="8077200" cy="9051926"/>
          </a:xfrm>
        </p:spPr>
        <p:txBody>
          <a:bodyPr/>
          <a:lstStyle>
            <a:lvl1pPr>
              <a:defRPr sz="5600"/>
            </a:lvl1pPr>
            <a:lvl2pPr>
              <a:defRPr sz="4800"/>
            </a:lvl2pPr>
            <a:lvl3pPr>
              <a:defRPr sz="40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96400" y="3200403"/>
            <a:ext cx="8077200" cy="9051926"/>
          </a:xfrm>
        </p:spPr>
        <p:txBody>
          <a:bodyPr/>
          <a:lstStyle>
            <a:lvl1pPr>
              <a:defRPr sz="5600"/>
            </a:lvl1pPr>
            <a:lvl2pPr>
              <a:defRPr sz="4800"/>
            </a:lvl2pPr>
            <a:lvl3pPr>
              <a:defRPr sz="40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070226"/>
            <a:ext cx="8080376" cy="12795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4349750"/>
            <a:ext cx="8080376" cy="7902576"/>
          </a:xfrm>
        </p:spPr>
        <p:txBody>
          <a:bodyPr/>
          <a:lstStyle>
            <a:lvl1pPr>
              <a:defRPr sz="4800"/>
            </a:lvl1pPr>
            <a:lvl2pPr>
              <a:defRPr sz="40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90053" y="3070226"/>
            <a:ext cx="8083550" cy="12795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90053" y="4349750"/>
            <a:ext cx="8083550" cy="7902576"/>
          </a:xfrm>
        </p:spPr>
        <p:txBody>
          <a:bodyPr/>
          <a:lstStyle>
            <a:lvl1pPr>
              <a:defRPr sz="4800"/>
            </a:lvl1pPr>
            <a:lvl2pPr>
              <a:defRPr sz="40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3" y="546100"/>
            <a:ext cx="6016626" cy="2324100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50100" y="546103"/>
            <a:ext cx="10223500" cy="11706226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3" y="2870203"/>
            <a:ext cx="6016626" cy="9382126"/>
          </a:xfrm>
        </p:spPr>
        <p:txBody>
          <a:bodyPr/>
          <a:lstStyle>
            <a:lvl1pPr marL="0" indent="0">
              <a:buNone/>
              <a:defRPr sz="2800"/>
            </a:lvl1pPr>
            <a:lvl2pPr marL="914400" indent="0">
              <a:buNone/>
              <a:defRPr sz="2400"/>
            </a:lvl2pPr>
            <a:lvl3pPr marL="1828800" indent="0">
              <a:buNone/>
              <a:defRPr sz="2000"/>
            </a:lvl3pPr>
            <a:lvl4pPr marL="2743200" indent="0">
              <a:buNone/>
              <a:defRPr sz="1800"/>
            </a:lvl4pPr>
            <a:lvl5pPr marL="3657600" indent="0">
              <a:buNone/>
              <a:defRPr sz="1800"/>
            </a:lvl5pPr>
            <a:lvl6pPr marL="4572000" indent="0">
              <a:buNone/>
              <a:defRPr sz="1800"/>
            </a:lvl6pPr>
            <a:lvl7pPr marL="5486400" indent="0">
              <a:buNone/>
              <a:defRPr sz="1800"/>
            </a:lvl7pPr>
            <a:lvl8pPr marL="6400800" indent="0">
              <a:buNone/>
              <a:defRPr sz="1800"/>
            </a:lvl8pPr>
            <a:lvl9pPr marL="7315200" indent="0">
              <a:buNone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4576" y="9601200"/>
            <a:ext cx="10972800" cy="1133476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84576" y="1225550"/>
            <a:ext cx="10972800" cy="8229600"/>
          </a:xfrm>
        </p:spPr>
        <p:txBody>
          <a:bodyPr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84576" y="10734676"/>
            <a:ext cx="10972800" cy="1609724"/>
          </a:xfrm>
        </p:spPr>
        <p:txBody>
          <a:bodyPr/>
          <a:lstStyle>
            <a:lvl1pPr marL="0" indent="0">
              <a:buNone/>
              <a:defRPr sz="2800"/>
            </a:lvl1pPr>
            <a:lvl2pPr marL="914400" indent="0">
              <a:buNone/>
              <a:defRPr sz="2400"/>
            </a:lvl2pPr>
            <a:lvl3pPr marL="1828800" indent="0">
              <a:buNone/>
              <a:defRPr sz="2000"/>
            </a:lvl3pPr>
            <a:lvl4pPr marL="2743200" indent="0">
              <a:buNone/>
              <a:defRPr sz="1800"/>
            </a:lvl4pPr>
            <a:lvl5pPr marL="3657600" indent="0">
              <a:buNone/>
              <a:defRPr sz="1800"/>
            </a:lvl5pPr>
            <a:lvl6pPr marL="4572000" indent="0">
              <a:buNone/>
              <a:defRPr sz="1800"/>
            </a:lvl6pPr>
            <a:lvl7pPr marL="5486400" indent="0">
              <a:buNone/>
              <a:defRPr sz="1800"/>
            </a:lvl7pPr>
            <a:lvl8pPr marL="6400800" indent="0">
              <a:buNone/>
              <a:defRPr sz="1800"/>
            </a:lvl8pPr>
            <a:lvl9pPr marL="7315200" indent="0">
              <a:buNone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49276"/>
            <a:ext cx="16459200" cy="2286000"/>
          </a:xfrm>
          <a:prstGeom prst="rect">
            <a:avLst/>
          </a:prstGeom>
        </p:spPr>
        <p:txBody>
          <a:bodyPr vert="horz" lIns="182880" tIns="91440" rIns="182880" bIns="9144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200403"/>
            <a:ext cx="16459200" cy="9051926"/>
          </a:xfrm>
          <a:prstGeom prst="rect">
            <a:avLst/>
          </a:prstGeom>
        </p:spPr>
        <p:txBody>
          <a:bodyPr vert="horz" lIns="182880" tIns="91440" rIns="182880" bIns="9144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4400" y="12712703"/>
            <a:ext cx="4267200" cy="730250"/>
          </a:xfrm>
          <a:prstGeom prst="rect">
            <a:avLst/>
          </a:prstGeom>
        </p:spPr>
        <p:txBody>
          <a:bodyPr vert="horz" lIns="182880" tIns="91440" rIns="182880" bIns="9144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48400" y="12712703"/>
            <a:ext cx="5791200" cy="730250"/>
          </a:xfrm>
          <a:prstGeom prst="rect">
            <a:avLst/>
          </a:prstGeom>
        </p:spPr>
        <p:txBody>
          <a:bodyPr vert="horz" lIns="182880" tIns="91440" rIns="182880" bIns="9144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106400" y="12712703"/>
            <a:ext cx="4267200" cy="730250"/>
          </a:xfrm>
          <a:prstGeom prst="rect">
            <a:avLst/>
          </a:prstGeom>
        </p:spPr>
        <p:txBody>
          <a:bodyPr vert="horz" lIns="182880" tIns="91440" rIns="182880" bIns="9144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28800" rtl="0" eaLnBrk="1" latinLnBrk="0" hangingPunct="1"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85800" indent="-685800" algn="l" defTabSz="1828800" rtl="0" eaLnBrk="1" latinLnBrk="0" hangingPunct="1">
        <a:spcBef>
          <a:spcPct val="20000"/>
        </a:spcBef>
        <a:buFont typeface="Arial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1pPr>
      <a:lvl2pPr marL="1485900" indent="-571500" algn="l" defTabSz="1828800" rtl="0" eaLnBrk="1" latinLnBrk="0" hangingPunct="1">
        <a:spcBef>
          <a:spcPct val="20000"/>
        </a:spcBef>
        <a:buFont typeface="Arial" pitchFamily="34" charset="0"/>
        <a:buChar char="–"/>
        <a:defRPr sz="56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spcBef>
          <a:spcPct val="20000"/>
        </a:spcBef>
        <a:buFont typeface="Arial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spcBef>
          <a:spcPct val="20000"/>
        </a:spcBef>
        <a:buFont typeface="Arial" pitchFamily="34" charset="0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spcBef>
          <a:spcPct val="20000"/>
        </a:spcBef>
        <a:buFont typeface="Arial" pitchFamily="34" charset="0"/>
        <a:buChar char="»"/>
        <a:defRPr sz="40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533400" y="1069460"/>
            <a:ext cx="17221200" cy="11270653"/>
          </a:xfrm>
          <a:prstGeom prst="roundRect">
            <a:avLst>
              <a:gd name="adj" fmla="val 3818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09599" y="1069460"/>
            <a:ext cx="1547923" cy="46166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2400" b="1" dirty="0" smtClean="0"/>
              <a:t>graphics</a:t>
            </a:r>
            <a:endParaRPr lang="en-US" sz="2400" b="1" dirty="0"/>
          </a:p>
        </p:txBody>
      </p:sp>
      <p:sp>
        <p:nvSpPr>
          <p:cNvPr id="18" name="Rounded Rectangle 17"/>
          <p:cNvSpPr/>
          <p:nvPr/>
        </p:nvSpPr>
        <p:spPr>
          <a:xfrm>
            <a:off x="929878" y="1619008"/>
            <a:ext cx="16367522" cy="8587506"/>
          </a:xfrm>
          <a:prstGeom prst="roundRect">
            <a:avLst>
              <a:gd name="adj" fmla="val 3818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990600" y="1619008"/>
            <a:ext cx="1844971" cy="46166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2400" b="1" dirty="0" err="1" smtClean="0"/>
              <a:t>graphics_dp</a:t>
            </a:r>
            <a:endParaRPr lang="en-US" sz="2400" b="1" dirty="0"/>
          </a:p>
        </p:txBody>
      </p:sp>
      <p:sp>
        <p:nvSpPr>
          <p:cNvPr id="36" name="Rounded Rectangle 35"/>
          <p:cNvSpPr/>
          <p:nvPr/>
        </p:nvSpPr>
        <p:spPr>
          <a:xfrm>
            <a:off x="967766" y="10845380"/>
            <a:ext cx="9463981" cy="1298582"/>
          </a:xfrm>
          <a:prstGeom prst="roundRect">
            <a:avLst>
              <a:gd name="adj" fmla="val 13495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 sz="1800"/>
          </a:p>
        </p:txBody>
      </p:sp>
      <p:sp>
        <p:nvSpPr>
          <p:cNvPr id="60" name="TextBox 59"/>
          <p:cNvSpPr txBox="1"/>
          <p:nvPr/>
        </p:nvSpPr>
        <p:spPr>
          <a:xfrm>
            <a:off x="959681" y="10845380"/>
            <a:ext cx="2100280" cy="46166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2400" b="1" dirty="0" err="1" smtClean="0"/>
              <a:t>graphics_fsm</a:t>
            </a:r>
            <a:endParaRPr lang="en-US" sz="2400" b="1" dirty="0"/>
          </a:p>
        </p:txBody>
      </p:sp>
      <p:sp>
        <p:nvSpPr>
          <p:cNvPr id="65" name="TextBox 64"/>
          <p:cNvSpPr txBox="1"/>
          <p:nvPr/>
        </p:nvSpPr>
        <p:spPr>
          <a:xfrm>
            <a:off x="4518126" y="2454443"/>
            <a:ext cx="2342744" cy="276999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r"/>
            <a:r>
              <a:rPr lang="en-US" sz="1200" dirty="0" err="1" smtClean="0"/>
              <a:t>muxRow</a:t>
            </a:r>
            <a:r>
              <a:rPr lang="en-US" sz="1200" dirty="0" smtClean="0"/>
              <a:t>(4..0</a:t>
            </a:r>
            <a:r>
              <a:rPr lang="en-US" sz="1200" dirty="0"/>
              <a:t>) </a:t>
            </a:r>
            <a:r>
              <a:rPr lang="en-US" sz="1200" dirty="0" smtClean="0"/>
              <a:t>&amp; </a:t>
            </a:r>
            <a:r>
              <a:rPr lang="en-US" sz="1200" dirty="0" err="1" smtClean="0"/>
              <a:t>muxCol</a:t>
            </a:r>
            <a:r>
              <a:rPr lang="en-US" sz="1200" dirty="0" smtClean="0"/>
              <a:t>(5..0)</a:t>
            </a:r>
            <a:endParaRPr lang="en-US" sz="1200" dirty="0"/>
          </a:p>
        </p:txBody>
      </p:sp>
      <p:cxnSp>
        <p:nvCxnSpPr>
          <p:cNvPr id="123" name="Straight Connector 122"/>
          <p:cNvCxnSpPr>
            <a:stCxn id="127" idx="3"/>
          </p:cNvCxnSpPr>
          <p:nvPr/>
        </p:nvCxnSpPr>
        <p:spPr>
          <a:xfrm flipV="1">
            <a:off x="16829010" y="4184638"/>
            <a:ext cx="1458990" cy="5642"/>
          </a:xfrm>
          <a:prstGeom prst="line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 flipV="1">
            <a:off x="16840200" y="4553312"/>
            <a:ext cx="1447800" cy="5886"/>
          </a:xfrm>
          <a:prstGeom prst="line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/>
          <p:cNvSpPr txBox="1"/>
          <p:nvPr/>
        </p:nvSpPr>
        <p:spPr>
          <a:xfrm>
            <a:off x="15840868" y="4005614"/>
            <a:ext cx="988142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r"/>
            <a:r>
              <a:rPr lang="en-US" sz="1800" dirty="0" err="1" smtClean="0"/>
              <a:t>tmds</a:t>
            </a:r>
            <a:endParaRPr lang="en-US" sz="1800" dirty="0"/>
          </a:p>
        </p:txBody>
      </p:sp>
      <p:sp>
        <p:nvSpPr>
          <p:cNvPr id="128" name="TextBox 127"/>
          <p:cNvSpPr txBox="1"/>
          <p:nvPr/>
        </p:nvSpPr>
        <p:spPr>
          <a:xfrm>
            <a:off x="15852058" y="4374532"/>
            <a:ext cx="988142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r"/>
            <a:r>
              <a:rPr lang="en-US" sz="1800" dirty="0" err="1" smtClean="0"/>
              <a:t>tmdsb</a:t>
            </a:r>
            <a:endParaRPr lang="en-US" sz="1800" dirty="0"/>
          </a:p>
        </p:txBody>
      </p:sp>
      <p:sp>
        <p:nvSpPr>
          <p:cNvPr id="129" name="Rounded Rectangle 128"/>
          <p:cNvSpPr/>
          <p:nvPr/>
        </p:nvSpPr>
        <p:spPr>
          <a:xfrm>
            <a:off x="14706600" y="2041447"/>
            <a:ext cx="2144885" cy="4812267"/>
          </a:xfrm>
          <a:prstGeom prst="roundRect">
            <a:avLst>
              <a:gd name="adj" fmla="val 12793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130" name="TextBox 129"/>
          <p:cNvSpPr txBox="1"/>
          <p:nvPr/>
        </p:nvSpPr>
        <p:spPr>
          <a:xfrm>
            <a:off x="15282513" y="2078676"/>
            <a:ext cx="993058" cy="46166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2400" b="1" dirty="0" smtClean="0"/>
              <a:t>Video</a:t>
            </a:r>
            <a:endParaRPr lang="en-US" sz="2400" b="1" dirty="0"/>
          </a:p>
        </p:txBody>
      </p:sp>
      <p:sp>
        <p:nvSpPr>
          <p:cNvPr id="138" name="Rounded Rectangle 137"/>
          <p:cNvSpPr/>
          <p:nvPr/>
        </p:nvSpPr>
        <p:spPr>
          <a:xfrm>
            <a:off x="7539442" y="2190538"/>
            <a:ext cx="2199729" cy="1826638"/>
          </a:xfrm>
          <a:prstGeom prst="roundRect">
            <a:avLst>
              <a:gd name="adj" fmla="val 12793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cxnSp>
        <p:nvCxnSpPr>
          <p:cNvPr id="162" name="Straight Connector 161"/>
          <p:cNvCxnSpPr>
            <a:stCxn id="163" idx="3"/>
            <a:endCxn id="166" idx="1"/>
          </p:cNvCxnSpPr>
          <p:nvPr/>
        </p:nvCxnSpPr>
        <p:spPr>
          <a:xfrm>
            <a:off x="486083" y="2458512"/>
            <a:ext cx="860032" cy="0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TextBox 162"/>
          <p:cNvSpPr txBox="1"/>
          <p:nvPr/>
        </p:nvSpPr>
        <p:spPr>
          <a:xfrm>
            <a:off x="-47317" y="2273846"/>
            <a:ext cx="533400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r"/>
            <a:r>
              <a:rPr lang="en-US" sz="1800" dirty="0" err="1" smtClean="0"/>
              <a:t>clk</a:t>
            </a:r>
            <a:endParaRPr lang="en-US" sz="1800" dirty="0"/>
          </a:p>
        </p:txBody>
      </p:sp>
      <p:cxnSp>
        <p:nvCxnSpPr>
          <p:cNvPr id="164" name="Straight Connector 163"/>
          <p:cNvCxnSpPr>
            <a:stCxn id="165" idx="3"/>
            <a:endCxn id="167" idx="1"/>
          </p:cNvCxnSpPr>
          <p:nvPr/>
        </p:nvCxnSpPr>
        <p:spPr>
          <a:xfrm>
            <a:off x="483626" y="2738289"/>
            <a:ext cx="862489" cy="0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TextBox 164"/>
          <p:cNvSpPr txBox="1"/>
          <p:nvPr/>
        </p:nvSpPr>
        <p:spPr>
          <a:xfrm>
            <a:off x="-559050" y="2553623"/>
            <a:ext cx="1042676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r"/>
            <a:r>
              <a:rPr lang="en-US" sz="1800" dirty="0" err="1" smtClean="0"/>
              <a:t>reset_n</a:t>
            </a:r>
            <a:endParaRPr lang="en-US" sz="1800" dirty="0"/>
          </a:p>
        </p:txBody>
      </p:sp>
      <p:sp>
        <p:nvSpPr>
          <p:cNvPr id="166" name="TextBox 165"/>
          <p:cNvSpPr txBox="1"/>
          <p:nvPr/>
        </p:nvSpPr>
        <p:spPr>
          <a:xfrm>
            <a:off x="1346115" y="2273846"/>
            <a:ext cx="533400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800" dirty="0" err="1" smtClean="0"/>
              <a:t>clk</a:t>
            </a:r>
            <a:endParaRPr lang="en-US" sz="1800" dirty="0"/>
          </a:p>
        </p:txBody>
      </p:sp>
      <p:sp>
        <p:nvSpPr>
          <p:cNvPr id="167" name="TextBox 166"/>
          <p:cNvSpPr txBox="1"/>
          <p:nvPr/>
        </p:nvSpPr>
        <p:spPr>
          <a:xfrm>
            <a:off x="1346115" y="2553623"/>
            <a:ext cx="933610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800" dirty="0" err="1" smtClean="0"/>
              <a:t>reset_n</a:t>
            </a:r>
            <a:endParaRPr lang="en-US" sz="1800" dirty="0"/>
          </a:p>
        </p:txBody>
      </p:sp>
      <p:cxnSp>
        <p:nvCxnSpPr>
          <p:cNvPr id="168" name="Straight Connector 167"/>
          <p:cNvCxnSpPr>
            <a:stCxn id="169" idx="3"/>
            <a:endCxn id="170" idx="1"/>
          </p:cNvCxnSpPr>
          <p:nvPr/>
        </p:nvCxnSpPr>
        <p:spPr>
          <a:xfrm>
            <a:off x="478711" y="2995846"/>
            <a:ext cx="862490" cy="0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TextBox 168"/>
          <p:cNvSpPr txBox="1"/>
          <p:nvPr/>
        </p:nvSpPr>
        <p:spPr>
          <a:xfrm>
            <a:off x="-280831" y="2811180"/>
            <a:ext cx="759542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r"/>
            <a:r>
              <a:rPr lang="en-US" sz="1800" dirty="0" smtClean="0"/>
              <a:t>ctrl</a:t>
            </a:r>
            <a:endParaRPr lang="en-US" sz="1800" dirty="0"/>
          </a:p>
        </p:txBody>
      </p:sp>
      <p:sp>
        <p:nvSpPr>
          <p:cNvPr id="170" name="TextBox 169"/>
          <p:cNvSpPr txBox="1"/>
          <p:nvPr/>
        </p:nvSpPr>
        <p:spPr>
          <a:xfrm>
            <a:off x="1341201" y="2811180"/>
            <a:ext cx="759542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800" dirty="0" smtClean="0"/>
              <a:t>ctrl</a:t>
            </a:r>
            <a:endParaRPr lang="en-US" sz="1800" dirty="0"/>
          </a:p>
        </p:txBody>
      </p:sp>
      <p:sp>
        <p:nvSpPr>
          <p:cNvPr id="172" name="TextBox 171"/>
          <p:cNvSpPr txBox="1"/>
          <p:nvPr/>
        </p:nvSpPr>
        <p:spPr>
          <a:xfrm>
            <a:off x="811782" y="2159311"/>
            <a:ext cx="533400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r"/>
            <a:r>
              <a:rPr lang="en-US" sz="1800" dirty="0" err="1" smtClean="0"/>
              <a:t>clk</a:t>
            </a:r>
            <a:endParaRPr lang="en-US" sz="1800" dirty="0"/>
          </a:p>
        </p:txBody>
      </p:sp>
      <p:sp>
        <p:nvSpPr>
          <p:cNvPr id="173" name="TextBox 172"/>
          <p:cNvSpPr txBox="1"/>
          <p:nvPr/>
        </p:nvSpPr>
        <p:spPr>
          <a:xfrm>
            <a:off x="300049" y="2439088"/>
            <a:ext cx="1042676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r"/>
            <a:r>
              <a:rPr lang="en-US" sz="1800" dirty="0" err="1" smtClean="0"/>
              <a:t>reset_n</a:t>
            </a:r>
            <a:endParaRPr lang="en-US" sz="1800" dirty="0"/>
          </a:p>
        </p:txBody>
      </p:sp>
      <p:sp>
        <p:nvSpPr>
          <p:cNvPr id="174" name="TextBox 173"/>
          <p:cNvSpPr txBox="1"/>
          <p:nvPr/>
        </p:nvSpPr>
        <p:spPr>
          <a:xfrm>
            <a:off x="578268" y="2696645"/>
            <a:ext cx="759542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r"/>
            <a:r>
              <a:rPr lang="en-US" sz="1800" dirty="0" smtClean="0"/>
              <a:t>ctrl</a:t>
            </a:r>
            <a:endParaRPr lang="en-US" sz="1800" dirty="0"/>
          </a:p>
        </p:txBody>
      </p:sp>
      <p:sp>
        <p:nvSpPr>
          <p:cNvPr id="272" name="TextBox 271"/>
          <p:cNvSpPr txBox="1"/>
          <p:nvPr/>
        </p:nvSpPr>
        <p:spPr>
          <a:xfrm>
            <a:off x="7610884" y="2211088"/>
            <a:ext cx="2066822" cy="46166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2400" b="1" dirty="0" smtClean="0"/>
              <a:t>BRAM0</a:t>
            </a:r>
            <a:endParaRPr lang="en-US" sz="2400" b="1" dirty="0"/>
          </a:p>
        </p:txBody>
      </p:sp>
      <p:cxnSp>
        <p:nvCxnSpPr>
          <p:cNvPr id="320" name="Straight Connector 319"/>
          <p:cNvCxnSpPr/>
          <p:nvPr/>
        </p:nvCxnSpPr>
        <p:spPr>
          <a:xfrm>
            <a:off x="11236962" y="3392270"/>
            <a:ext cx="0" cy="908608"/>
          </a:xfrm>
          <a:prstGeom prst="line">
            <a:avLst/>
          </a:prstGeom>
          <a:ln w="381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6" name="Straight Connector 325"/>
          <p:cNvCxnSpPr/>
          <p:nvPr/>
        </p:nvCxnSpPr>
        <p:spPr>
          <a:xfrm flipV="1">
            <a:off x="9733879" y="3399079"/>
            <a:ext cx="1508752" cy="7743"/>
          </a:xfrm>
          <a:prstGeom prst="line">
            <a:avLst/>
          </a:prstGeom>
          <a:ln w="381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7" name="TextBox 326"/>
          <p:cNvSpPr txBox="1"/>
          <p:nvPr/>
        </p:nvSpPr>
        <p:spPr>
          <a:xfrm>
            <a:off x="8503622" y="3216443"/>
            <a:ext cx="1230257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r"/>
            <a:r>
              <a:rPr lang="en-US" sz="1800" dirty="0" smtClean="0"/>
              <a:t>DOUT</a:t>
            </a:r>
            <a:endParaRPr lang="en-US" sz="1800" dirty="0"/>
          </a:p>
        </p:txBody>
      </p:sp>
      <p:cxnSp>
        <p:nvCxnSpPr>
          <p:cNvPr id="331" name="Straight Connector 330"/>
          <p:cNvCxnSpPr>
            <a:stCxn id="332" idx="3"/>
            <a:endCxn id="333" idx="1"/>
          </p:cNvCxnSpPr>
          <p:nvPr/>
        </p:nvCxnSpPr>
        <p:spPr>
          <a:xfrm flipV="1">
            <a:off x="13752782" y="2613153"/>
            <a:ext cx="951692" cy="1484"/>
          </a:xfrm>
          <a:prstGeom prst="line">
            <a:avLst/>
          </a:prstGeom>
          <a:ln w="381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2" name="TextBox 331"/>
          <p:cNvSpPr txBox="1"/>
          <p:nvPr/>
        </p:nvSpPr>
        <p:spPr>
          <a:xfrm>
            <a:off x="12619421" y="2431454"/>
            <a:ext cx="1133361" cy="36636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r"/>
            <a:r>
              <a:rPr lang="en-US" sz="1800" dirty="0" smtClean="0"/>
              <a:t>row</a:t>
            </a:r>
            <a:endParaRPr lang="en-US" sz="1800" dirty="0"/>
          </a:p>
        </p:txBody>
      </p:sp>
      <p:sp>
        <p:nvSpPr>
          <p:cNvPr id="333" name="TextBox 332"/>
          <p:cNvSpPr txBox="1"/>
          <p:nvPr/>
        </p:nvSpPr>
        <p:spPr>
          <a:xfrm>
            <a:off x="14704474" y="2428487"/>
            <a:ext cx="1338711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800" dirty="0" smtClean="0"/>
              <a:t>row</a:t>
            </a:r>
            <a:endParaRPr lang="en-US" sz="1800" dirty="0"/>
          </a:p>
        </p:txBody>
      </p:sp>
      <p:cxnSp>
        <p:nvCxnSpPr>
          <p:cNvPr id="334" name="Straight Connector 333"/>
          <p:cNvCxnSpPr>
            <a:endCxn id="336" idx="1"/>
          </p:cNvCxnSpPr>
          <p:nvPr/>
        </p:nvCxnSpPr>
        <p:spPr>
          <a:xfrm flipV="1">
            <a:off x="13705310" y="3041526"/>
            <a:ext cx="987364" cy="12065"/>
          </a:xfrm>
          <a:prstGeom prst="line">
            <a:avLst/>
          </a:prstGeom>
          <a:ln w="381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6" name="TextBox 335"/>
          <p:cNvSpPr txBox="1"/>
          <p:nvPr/>
        </p:nvSpPr>
        <p:spPr>
          <a:xfrm>
            <a:off x="14692674" y="2856860"/>
            <a:ext cx="1338711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800" dirty="0" smtClean="0"/>
              <a:t>column</a:t>
            </a:r>
            <a:endParaRPr lang="en-US" sz="1800" dirty="0"/>
          </a:p>
        </p:txBody>
      </p:sp>
      <p:sp>
        <p:nvSpPr>
          <p:cNvPr id="339" name="TextBox 338"/>
          <p:cNvSpPr txBox="1"/>
          <p:nvPr/>
        </p:nvSpPr>
        <p:spPr>
          <a:xfrm>
            <a:off x="14258540" y="2628261"/>
            <a:ext cx="570681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800" dirty="0" smtClean="0"/>
              <a:t>10</a:t>
            </a:r>
            <a:endParaRPr lang="en-US" sz="1800" dirty="0"/>
          </a:p>
        </p:txBody>
      </p:sp>
      <p:cxnSp>
        <p:nvCxnSpPr>
          <p:cNvPr id="340" name="Straight Connector 339"/>
          <p:cNvCxnSpPr/>
          <p:nvPr/>
        </p:nvCxnSpPr>
        <p:spPr>
          <a:xfrm flipV="1">
            <a:off x="14086794" y="2464192"/>
            <a:ext cx="323623" cy="3048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1" name="TextBox 340"/>
          <p:cNvSpPr txBox="1"/>
          <p:nvPr/>
        </p:nvSpPr>
        <p:spPr>
          <a:xfrm>
            <a:off x="14258540" y="3009260"/>
            <a:ext cx="570681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800" dirty="0" smtClean="0"/>
              <a:t>10</a:t>
            </a:r>
            <a:endParaRPr lang="en-US" sz="1800" dirty="0"/>
          </a:p>
        </p:txBody>
      </p:sp>
      <p:cxnSp>
        <p:nvCxnSpPr>
          <p:cNvPr id="342" name="Straight Connector 341"/>
          <p:cNvCxnSpPr/>
          <p:nvPr/>
        </p:nvCxnSpPr>
        <p:spPr>
          <a:xfrm flipV="1">
            <a:off x="14086794" y="2845191"/>
            <a:ext cx="323623" cy="3048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3" name="TextBox 342"/>
          <p:cNvSpPr txBox="1"/>
          <p:nvPr/>
        </p:nvSpPr>
        <p:spPr>
          <a:xfrm>
            <a:off x="8541881" y="2894677"/>
            <a:ext cx="1230257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r"/>
            <a:r>
              <a:rPr lang="en-US" sz="1800" dirty="0" smtClean="0"/>
              <a:t> RDADDR</a:t>
            </a:r>
            <a:endParaRPr lang="en-US" sz="1800" dirty="0"/>
          </a:p>
        </p:txBody>
      </p:sp>
      <p:cxnSp>
        <p:nvCxnSpPr>
          <p:cNvPr id="344" name="Straight Connector 343"/>
          <p:cNvCxnSpPr/>
          <p:nvPr/>
        </p:nvCxnSpPr>
        <p:spPr>
          <a:xfrm>
            <a:off x="9722908" y="2690431"/>
            <a:ext cx="545567" cy="0"/>
          </a:xfrm>
          <a:prstGeom prst="line">
            <a:avLst/>
          </a:prstGeom>
          <a:ln w="127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5" name="TextBox 344"/>
          <p:cNvSpPr txBox="1"/>
          <p:nvPr/>
        </p:nvSpPr>
        <p:spPr>
          <a:xfrm>
            <a:off x="8496901" y="2511478"/>
            <a:ext cx="1230257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r"/>
            <a:r>
              <a:rPr lang="en-US" sz="1800" dirty="0" smtClean="0"/>
              <a:t> </a:t>
            </a:r>
            <a:r>
              <a:rPr lang="en-US" sz="1800" dirty="0" err="1" smtClean="0"/>
              <a:t>rENB</a:t>
            </a:r>
            <a:endParaRPr lang="en-US" sz="1800" dirty="0"/>
          </a:p>
        </p:txBody>
      </p:sp>
      <p:sp>
        <p:nvSpPr>
          <p:cNvPr id="379" name="TextBox 378"/>
          <p:cNvSpPr txBox="1"/>
          <p:nvPr/>
        </p:nvSpPr>
        <p:spPr>
          <a:xfrm>
            <a:off x="6882420" y="9782580"/>
            <a:ext cx="1042380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r"/>
            <a:r>
              <a:rPr lang="en-US" sz="1800" dirty="0" err="1" smtClean="0"/>
              <a:t>fsmData</a:t>
            </a:r>
            <a:endParaRPr lang="en-US" sz="1800" dirty="0"/>
          </a:p>
        </p:txBody>
      </p:sp>
      <p:sp>
        <p:nvSpPr>
          <p:cNvPr id="437" name="Trapezoid 436"/>
          <p:cNvSpPr/>
          <p:nvPr/>
        </p:nvSpPr>
        <p:spPr>
          <a:xfrm rot="5400000">
            <a:off x="1972341" y="3758017"/>
            <a:ext cx="1224663" cy="571266"/>
          </a:xfrm>
          <a:prstGeom prst="trapezoid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8" name="TextBox 437"/>
          <p:cNvSpPr txBox="1"/>
          <p:nvPr/>
        </p:nvSpPr>
        <p:spPr>
          <a:xfrm rot="16200000">
            <a:off x="2087859" y="3842949"/>
            <a:ext cx="1071637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b="1" dirty="0" smtClean="0"/>
              <a:t>Mux</a:t>
            </a:r>
            <a:endParaRPr lang="en-US" sz="4400" b="1" dirty="0"/>
          </a:p>
        </p:txBody>
      </p:sp>
      <p:sp>
        <p:nvSpPr>
          <p:cNvPr id="440" name="TextBox 439"/>
          <p:cNvSpPr txBox="1"/>
          <p:nvPr/>
        </p:nvSpPr>
        <p:spPr>
          <a:xfrm>
            <a:off x="7589682" y="2831062"/>
            <a:ext cx="1338711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800" dirty="0" smtClean="0"/>
              <a:t>Din</a:t>
            </a:r>
            <a:endParaRPr lang="en-US" sz="1800" dirty="0"/>
          </a:p>
        </p:txBody>
      </p:sp>
      <p:sp>
        <p:nvSpPr>
          <p:cNvPr id="450" name="TextBox 449"/>
          <p:cNvSpPr txBox="1"/>
          <p:nvPr/>
        </p:nvSpPr>
        <p:spPr>
          <a:xfrm>
            <a:off x="2240065" y="4087184"/>
            <a:ext cx="419578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 smtClean="0"/>
              <a:t>0</a:t>
            </a:r>
            <a:endParaRPr lang="en-US" sz="1800" dirty="0"/>
          </a:p>
        </p:txBody>
      </p:sp>
      <p:cxnSp>
        <p:nvCxnSpPr>
          <p:cNvPr id="451" name="Straight Connector 450"/>
          <p:cNvCxnSpPr/>
          <p:nvPr/>
        </p:nvCxnSpPr>
        <p:spPr>
          <a:xfrm flipV="1">
            <a:off x="1809119" y="4263930"/>
            <a:ext cx="482692" cy="2967"/>
          </a:xfrm>
          <a:prstGeom prst="line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2" name="TextBox 451"/>
          <p:cNvSpPr txBox="1"/>
          <p:nvPr/>
        </p:nvSpPr>
        <p:spPr>
          <a:xfrm>
            <a:off x="2236632" y="3640868"/>
            <a:ext cx="419578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/>
              <a:t>1</a:t>
            </a:r>
          </a:p>
        </p:txBody>
      </p:sp>
      <p:sp>
        <p:nvSpPr>
          <p:cNvPr id="454" name="TextBox 453"/>
          <p:cNvSpPr txBox="1"/>
          <p:nvPr/>
        </p:nvSpPr>
        <p:spPr>
          <a:xfrm>
            <a:off x="553453" y="3662706"/>
            <a:ext cx="1537514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 err="1" smtClean="0"/>
              <a:t>exData</a:t>
            </a:r>
            <a:endParaRPr lang="en-US" sz="1800" dirty="0"/>
          </a:p>
        </p:txBody>
      </p:sp>
      <p:cxnSp>
        <p:nvCxnSpPr>
          <p:cNvPr id="455" name="Straight Connector 454"/>
          <p:cNvCxnSpPr/>
          <p:nvPr/>
        </p:nvCxnSpPr>
        <p:spPr>
          <a:xfrm>
            <a:off x="2577293" y="3208376"/>
            <a:ext cx="0" cy="322535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6" name="TextBox 455"/>
          <p:cNvSpPr txBox="1"/>
          <p:nvPr/>
        </p:nvSpPr>
        <p:spPr>
          <a:xfrm>
            <a:off x="2109462" y="2816957"/>
            <a:ext cx="885618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 err="1" smtClean="0"/>
              <a:t>exSel</a:t>
            </a:r>
            <a:endParaRPr lang="en-US" sz="1800" dirty="0"/>
          </a:p>
        </p:txBody>
      </p:sp>
      <p:sp>
        <p:nvSpPr>
          <p:cNvPr id="495" name="TextBox 494"/>
          <p:cNvSpPr txBox="1"/>
          <p:nvPr/>
        </p:nvSpPr>
        <p:spPr>
          <a:xfrm>
            <a:off x="7532257" y="2497577"/>
            <a:ext cx="1294050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800" dirty="0" smtClean="0"/>
              <a:t>WRADDR</a:t>
            </a:r>
            <a:endParaRPr lang="en-US" sz="1800" dirty="0"/>
          </a:p>
        </p:txBody>
      </p:sp>
      <p:sp>
        <p:nvSpPr>
          <p:cNvPr id="503" name="TextBox 502"/>
          <p:cNvSpPr txBox="1"/>
          <p:nvPr/>
        </p:nvSpPr>
        <p:spPr>
          <a:xfrm>
            <a:off x="14666615" y="4758188"/>
            <a:ext cx="533400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800" dirty="0" smtClean="0"/>
              <a:t>ch1</a:t>
            </a:r>
            <a:endParaRPr lang="en-US" sz="1800" dirty="0"/>
          </a:p>
        </p:txBody>
      </p:sp>
      <p:sp>
        <p:nvSpPr>
          <p:cNvPr id="512" name="TextBox 511"/>
          <p:cNvSpPr txBox="1"/>
          <p:nvPr/>
        </p:nvSpPr>
        <p:spPr>
          <a:xfrm>
            <a:off x="10771264" y="3683728"/>
            <a:ext cx="460061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r"/>
            <a:r>
              <a:rPr lang="en-US" sz="1800" dirty="0" smtClean="0"/>
              <a:t>10</a:t>
            </a:r>
            <a:endParaRPr lang="en-US" sz="1800" dirty="0"/>
          </a:p>
        </p:txBody>
      </p:sp>
      <p:cxnSp>
        <p:nvCxnSpPr>
          <p:cNvPr id="513" name="Straight Connector 512"/>
          <p:cNvCxnSpPr/>
          <p:nvPr/>
        </p:nvCxnSpPr>
        <p:spPr>
          <a:xfrm flipV="1">
            <a:off x="11098947" y="3757556"/>
            <a:ext cx="264757" cy="23097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6" name="Straight Connector 555"/>
          <p:cNvCxnSpPr>
            <a:endCxn id="558" idx="1"/>
          </p:cNvCxnSpPr>
          <p:nvPr/>
        </p:nvCxnSpPr>
        <p:spPr>
          <a:xfrm>
            <a:off x="6636976" y="3346245"/>
            <a:ext cx="919739" cy="0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8" name="TextBox 557"/>
          <p:cNvSpPr txBox="1"/>
          <p:nvPr/>
        </p:nvSpPr>
        <p:spPr>
          <a:xfrm>
            <a:off x="7556715" y="3161579"/>
            <a:ext cx="940186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800" dirty="0" err="1" smtClean="0"/>
              <a:t>wrENB</a:t>
            </a:r>
            <a:endParaRPr lang="en-US" sz="1800" dirty="0"/>
          </a:p>
        </p:txBody>
      </p:sp>
      <p:sp>
        <p:nvSpPr>
          <p:cNvPr id="561" name="Trapezoid 560"/>
          <p:cNvSpPr/>
          <p:nvPr/>
        </p:nvSpPr>
        <p:spPr>
          <a:xfrm rot="5400000">
            <a:off x="2009361" y="5600885"/>
            <a:ext cx="1224663" cy="571266"/>
          </a:xfrm>
          <a:prstGeom prst="trapezoid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2" name="TextBox 561"/>
          <p:cNvSpPr txBox="1"/>
          <p:nvPr/>
        </p:nvSpPr>
        <p:spPr>
          <a:xfrm rot="16200000">
            <a:off x="2124879" y="5685817"/>
            <a:ext cx="1071637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b="1" dirty="0" smtClean="0"/>
              <a:t>Mux</a:t>
            </a:r>
            <a:endParaRPr lang="en-US" sz="4400" b="1" dirty="0"/>
          </a:p>
        </p:txBody>
      </p:sp>
      <p:cxnSp>
        <p:nvCxnSpPr>
          <p:cNvPr id="565" name="Straight Connector 564"/>
          <p:cNvCxnSpPr/>
          <p:nvPr/>
        </p:nvCxnSpPr>
        <p:spPr>
          <a:xfrm>
            <a:off x="2631375" y="4997822"/>
            <a:ext cx="0" cy="322535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6" name="TextBox 565"/>
          <p:cNvSpPr txBox="1"/>
          <p:nvPr/>
        </p:nvSpPr>
        <p:spPr>
          <a:xfrm>
            <a:off x="2188567" y="4621044"/>
            <a:ext cx="885618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 err="1" smtClean="0"/>
              <a:t>exSel</a:t>
            </a:r>
            <a:endParaRPr lang="en-US" sz="1800" dirty="0"/>
          </a:p>
        </p:txBody>
      </p:sp>
      <p:cxnSp>
        <p:nvCxnSpPr>
          <p:cNvPr id="569" name="Straight Connector 568"/>
          <p:cNvCxnSpPr/>
          <p:nvPr/>
        </p:nvCxnSpPr>
        <p:spPr>
          <a:xfrm flipV="1">
            <a:off x="1954581" y="5633344"/>
            <a:ext cx="381478" cy="1341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2" name="Straight Connector 571"/>
          <p:cNvCxnSpPr/>
          <p:nvPr/>
        </p:nvCxnSpPr>
        <p:spPr>
          <a:xfrm>
            <a:off x="1954581" y="6079660"/>
            <a:ext cx="381478" cy="0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2" name="TextBox 581"/>
          <p:cNvSpPr txBox="1"/>
          <p:nvPr/>
        </p:nvSpPr>
        <p:spPr>
          <a:xfrm>
            <a:off x="2237884" y="5894994"/>
            <a:ext cx="419578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 smtClean="0"/>
              <a:t>0</a:t>
            </a:r>
            <a:endParaRPr lang="en-US" sz="1800" dirty="0"/>
          </a:p>
        </p:txBody>
      </p:sp>
      <p:sp>
        <p:nvSpPr>
          <p:cNvPr id="583" name="TextBox 582"/>
          <p:cNvSpPr txBox="1"/>
          <p:nvPr/>
        </p:nvSpPr>
        <p:spPr>
          <a:xfrm>
            <a:off x="2250217" y="5448678"/>
            <a:ext cx="419578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/>
              <a:t>1</a:t>
            </a:r>
          </a:p>
        </p:txBody>
      </p:sp>
      <p:sp>
        <p:nvSpPr>
          <p:cNvPr id="302" name="TextBox 301"/>
          <p:cNvSpPr txBox="1"/>
          <p:nvPr/>
        </p:nvSpPr>
        <p:spPr>
          <a:xfrm>
            <a:off x="6978488" y="2409750"/>
            <a:ext cx="570681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800" dirty="0" smtClean="0"/>
              <a:t>10</a:t>
            </a:r>
            <a:endParaRPr lang="en-US" sz="1800" dirty="0"/>
          </a:p>
        </p:txBody>
      </p:sp>
      <p:cxnSp>
        <p:nvCxnSpPr>
          <p:cNvPr id="308" name="Straight Connector 307"/>
          <p:cNvCxnSpPr/>
          <p:nvPr/>
        </p:nvCxnSpPr>
        <p:spPr>
          <a:xfrm flipV="1">
            <a:off x="7206863" y="2608334"/>
            <a:ext cx="264757" cy="23097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4" name="TextBox 323"/>
          <p:cNvSpPr txBox="1"/>
          <p:nvPr/>
        </p:nvSpPr>
        <p:spPr>
          <a:xfrm>
            <a:off x="4734894" y="10422066"/>
            <a:ext cx="570681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800" dirty="0" smtClean="0"/>
              <a:t>5</a:t>
            </a:r>
            <a:endParaRPr lang="en-US" sz="1800" dirty="0"/>
          </a:p>
        </p:txBody>
      </p:sp>
      <p:cxnSp>
        <p:nvCxnSpPr>
          <p:cNvPr id="329" name="Straight Connector 328"/>
          <p:cNvCxnSpPr/>
          <p:nvPr/>
        </p:nvCxnSpPr>
        <p:spPr>
          <a:xfrm flipV="1">
            <a:off x="4562817" y="10319640"/>
            <a:ext cx="323623" cy="3048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8" name="TextBox 337"/>
          <p:cNvSpPr txBox="1"/>
          <p:nvPr/>
        </p:nvSpPr>
        <p:spPr>
          <a:xfrm>
            <a:off x="3384905" y="9771678"/>
            <a:ext cx="954386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 err="1" smtClean="0"/>
              <a:t>fsmSel</a:t>
            </a:r>
            <a:endParaRPr lang="en-US" sz="1800" dirty="0"/>
          </a:p>
        </p:txBody>
      </p:sp>
      <p:cxnSp>
        <p:nvCxnSpPr>
          <p:cNvPr id="347" name="Straight Connector 346"/>
          <p:cNvCxnSpPr/>
          <p:nvPr/>
        </p:nvCxnSpPr>
        <p:spPr>
          <a:xfrm flipV="1">
            <a:off x="3862098" y="10231732"/>
            <a:ext cx="0" cy="577374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8" name="TextBox 347"/>
          <p:cNvSpPr txBox="1"/>
          <p:nvPr/>
        </p:nvSpPr>
        <p:spPr>
          <a:xfrm>
            <a:off x="5776403" y="9765933"/>
            <a:ext cx="1148896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 err="1" smtClean="0"/>
              <a:t>fsmWen</a:t>
            </a:r>
            <a:endParaRPr lang="en-US" sz="1800" dirty="0"/>
          </a:p>
        </p:txBody>
      </p:sp>
      <p:sp>
        <p:nvSpPr>
          <p:cNvPr id="349" name="TextBox 348"/>
          <p:cNvSpPr txBox="1"/>
          <p:nvPr/>
        </p:nvSpPr>
        <p:spPr>
          <a:xfrm>
            <a:off x="5187460" y="9783200"/>
            <a:ext cx="1148896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800" dirty="0" err="1" smtClean="0"/>
              <a:t>fsmCol</a:t>
            </a:r>
            <a:endParaRPr lang="en-US" sz="1800" dirty="0"/>
          </a:p>
        </p:txBody>
      </p:sp>
      <p:sp>
        <p:nvSpPr>
          <p:cNvPr id="372" name="TextBox 371"/>
          <p:cNvSpPr txBox="1"/>
          <p:nvPr/>
        </p:nvSpPr>
        <p:spPr>
          <a:xfrm>
            <a:off x="9776765" y="2404560"/>
            <a:ext cx="604256" cy="36636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800" dirty="0" smtClean="0">
                <a:latin typeface="Courier" pitchFamily="49" charset="0"/>
              </a:rPr>
              <a:t>‘1’</a:t>
            </a:r>
            <a:endParaRPr lang="en-US" sz="1800" dirty="0">
              <a:latin typeface="Courier" pitchFamily="49" charset="0"/>
            </a:endParaRPr>
          </a:p>
        </p:txBody>
      </p:sp>
      <p:cxnSp>
        <p:nvCxnSpPr>
          <p:cNvPr id="321" name="Straight Connector 320"/>
          <p:cNvCxnSpPr>
            <a:endCxn id="369" idx="1"/>
          </p:cNvCxnSpPr>
          <p:nvPr/>
        </p:nvCxnSpPr>
        <p:spPr>
          <a:xfrm>
            <a:off x="609600" y="11398354"/>
            <a:ext cx="339233" cy="0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6" name="Straight Connector 345"/>
          <p:cNvCxnSpPr>
            <a:endCxn id="377" idx="1"/>
          </p:cNvCxnSpPr>
          <p:nvPr/>
        </p:nvCxnSpPr>
        <p:spPr>
          <a:xfrm>
            <a:off x="607142" y="11631876"/>
            <a:ext cx="341690" cy="0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9" name="TextBox 368"/>
          <p:cNvSpPr txBox="1"/>
          <p:nvPr/>
        </p:nvSpPr>
        <p:spPr>
          <a:xfrm>
            <a:off x="948833" y="11213688"/>
            <a:ext cx="533400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800" dirty="0" err="1" smtClean="0"/>
              <a:t>clk</a:t>
            </a:r>
            <a:endParaRPr lang="en-US" sz="1800" dirty="0"/>
          </a:p>
        </p:txBody>
      </p:sp>
      <p:sp>
        <p:nvSpPr>
          <p:cNvPr id="377" name="TextBox 376"/>
          <p:cNvSpPr txBox="1"/>
          <p:nvPr/>
        </p:nvSpPr>
        <p:spPr>
          <a:xfrm>
            <a:off x="948832" y="11447210"/>
            <a:ext cx="992856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800" dirty="0" err="1"/>
              <a:t>reset_n</a:t>
            </a:r>
            <a:endParaRPr lang="en-US" sz="1800" dirty="0"/>
          </a:p>
        </p:txBody>
      </p:sp>
      <p:cxnSp>
        <p:nvCxnSpPr>
          <p:cNvPr id="387" name="Straight Connector 386"/>
          <p:cNvCxnSpPr/>
          <p:nvPr/>
        </p:nvCxnSpPr>
        <p:spPr>
          <a:xfrm flipV="1">
            <a:off x="1826753" y="3860246"/>
            <a:ext cx="482692" cy="2967"/>
          </a:xfrm>
          <a:prstGeom prst="line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8" name="Straight Connector 387"/>
          <p:cNvCxnSpPr/>
          <p:nvPr/>
        </p:nvCxnSpPr>
        <p:spPr>
          <a:xfrm flipV="1">
            <a:off x="5981572" y="2723636"/>
            <a:ext cx="1572960" cy="14653"/>
          </a:xfrm>
          <a:prstGeom prst="line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9" name="Straight Connector 388"/>
          <p:cNvCxnSpPr/>
          <p:nvPr/>
        </p:nvCxnSpPr>
        <p:spPr>
          <a:xfrm>
            <a:off x="9765417" y="3062539"/>
            <a:ext cx="1352412" cy="728"/>
          </a:xfrm>
          <a:prstGeom prst="line">
            <a:avLst/>
          </a:prstGeom>
          <a:ln w="38100">
            <a:solidFill>
              <a:schemeClr val="accent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2" name="TextBox 391"/>
          <p:cNvSpPr txBox="1"/>
          <p:nvPr/>
        </p:nvSpPr>
        <p:spPr>
          <a:xfrm>
            <a:off x="9894281" y="2706716"/>
            <a:ext cx="570681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800" dirty="0" smtClean="0"/>
              <a:t>10</a:t>
            </a:r>
            <a:endParaRPr lang="en-US" sz="1800" dirty="0"/>
          </a:p>
        </p:txBody>
      </p:sp>
      <p:cxnSp>
        <p:nvCxnSpPr>
          <p:cNvPr id="396" name="Straight Connector 395"/>
          <p:cNvCxnSpPr/>
          <p:nvPr/>
        </p:nvCxnSpPr>
        <p:spPr>
          <a:xfrm flipV="1">
            <a:off x="10068925" y="2888962"/>
            <a:ext cx="323623" cy="3048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7" name="Rounded Rectangle 396"/>
          <p:cNvSpPr/>
          <p:nvPr/>
        </p:nvSpPr>
        <p:spPr>
          <a:xfrm>
            <a:off x="7550969" y="4171960"/>
            <a:ext cx="2199729" cy="1826638"/>
          </a:xfrm>
          <a:prstGeom prst="roundRect">
            <a:avLst>
              <a:gd name="adj" fmla="val 12793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/>
          </a:p>
        </p:txBody>
      </p:sp>
      <p:sp>
        <p:nvSpPr>
          <p:cNvPr id="398" name="TextBox 397"/>
          <p:cNvSpPr txBox="1"/>
          <p:nvPr/>
        </p:nvSpPr>
        <p:spPr>
          <a:xfrm>
            <a:off x="7622411" y="4192510"/>
            <a:ext cx="2066822" cy="46166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2400" b="1" dirty="0" smtClean="0"/>
              <a:t>BRAM1</a:t>
            </a:r>
            <a:endParaRPr lang="en-US" sz="2400" b="1" dirty="0"/>
          </a:p>
        </p:txBody>
      </p:sp>
      <p:cxnSp>
        <p:nvCxnSpPr>
          <p:cNvPr id="399" name="Straight Connector 398"/>
          <p:cNvCxnSpPr/>
          <p:nvPr/>
        </p:nvCxnSpPr>
        <p:spPr>
          <a:xfrm>
            <a:off x="11245452" y="4729797"/>
            <a:ext cx="15092" cy="652734"/>
          </a:xfrm>
          <a:prstGeom prst="line">
            <a:avLst/>
          </a:prstGeom>
          <a:ln w="381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0" name="Straight Connector 399"/>
          <p:cNvCxnSpPr/>
          <p:nvPr/>
        </p:nvCxnSpPr>
        <p:spPr>
          <a:xfrm flipV="1">
            <a:off x="9745406" y="5382531"/>
            <a:ext cx="1497225" cy="5713"/>
          </a:xfrm>
          <a:prstGeom prst="line">
            <a:avLst/>
          </a:prstGeom>
          <a:ln w="381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2" name="TextBox 401"/>
          <p:cNvSpPr txBox="1"/>
          <p:nvPr/>
        </p:nvSpPr>
        <p:spPr>
          <a:xfrm>
            <a:off x="8515149" y="5197865"/>
            <a:ext cx="1230257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r"/>
            <a:r>
              <a:rPr lang="en-US" sz="1800" dirty="0" smtClean="0"/>
              <a:t>DOUT</a:t>
            </a:r>
            <a:endParaRPr lang="en-US" sz="1800" dirty="0"/>
          </a:p>
        </p:txBody>
      </p:sp>
      <p:sp>
        <p:nvSpPr>
          <p:cNvPr id="403" name="TextBox 402"/>
          <p:cNvSpPr txBox="1"/>
          <p:nvPr/>
        </p:nvSpPr>
        <p:spPr>
          <a:xfrm>
            <a:off x="8553408" y="4876099"/>
            <a:ext cx="1230257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r"/>
            <a:r>
              <a:rPr lang="en-US" sz="1800" dirty="0" smtClean="0"/>
              <a:t> RDADDR</a:t>
            </a:r>
            <a:endParaRPr lang="en-US" sz="1800" dirty="0"/>
          </a:p>
        </p:txBody>
      </p:sp>
      <p:cxnSp>
        <p:nvCxnSpPr>
          <p:cNvPr id="405" name="Straight Connector 404"/>
          <p:cNvCxnSpPr/>
          <p:nvPr/>
        </p:nvCxnSpPr>
        <p:spPr>
          <a:xfrm>
            <a:off x="9734435" y="4671853"/>
            <a:ext cx="545567" cy="0"/>
          </a:xfrm>
          <a:prstGeom prst="line">
            <a:avLst/>
          </a:prstGeom>
          <a:ln w="127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6" name="TextBox 405"/>
          <p:cNvSpPr txBox="1"/>
          <p:nvPr/>
        </p:nvSpPr>
        <p:spPr>
          <a:xfrm>
            <a:off x="8508428" y="4492900"/>
            <a:ext cx="1230257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r"/>
            <a:r>
              <a:rPr lang="en-US" sz="1800" dirty="0" smtClean="0"/>
              <a:t> </a:t>
            </a:r>
            <a:r>
              <a:rPr lang="en-US" sz="1800" dirty="0" err="1" smtClean="0"/>
              <a:t>rENB</a:t>
            </a:r>
            <a:endParaRPr lang="en-US" sz="1800" dirty="0"/>
          </a:p>
        </p:txBody>
      </p:sp>
      <p:cxnSp>
        <p:nvCxnSpPr>
          <p:cNvPr id="407" name="Straight Connector 406"/>
          <p:cNvCxnSpPr>
            <a:endCxn id="408" idx="1"/>
          </p:cNvCxnSpPr>
          <p:nvPr/>
        </p:nvCxnSpPr>
        <p:spPr>
          <a:xfrm flipV="1">
            <a:off x="7118517" y="4997150"/>
            <a:ext cx="482692" cy="2967"/>
          </a:xfrm>
          <a:prstGeom prst="line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8" name="TextBox 407"/>
          <p:cNvSpPr txBox="1"/>
          <p:nvPr/>
        </p:nvSpPr>
        <p:spPr>
          <a:xfrm>
            <a:off x="7601209" y="4812484"/>
            <a:ext cx="1338711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800" dirty="0" smtClean="0"/>
              <a:t>Din</a:t>
            </a:r>
            <a:endParaRPr lang="en-US" sz="1800" dirty="0"/>
          </a:p>
        </p:txBody>
      </p:sp>
      <p:sp>
        <p:nvSpPr>
          <p:cNvPr id="409" name="TextBox 408"/>
          <p:cNvSpPr txBox="1"/>
          <p:nvPr/>
        </p:nvSpPr>
        <p:spPr>
          <a:xfrm>
            <a:off x="7543784" y="4478999"/>
            <a:ext cx="1294050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800" dirty="0" smtClean="0"/>
              <a:t>WRADDR</a:t>
            </a:r>
            <a:endParaRPr lang="en-US" sz="1800" dirty="0"/>
          </a:p>
        </p:txBody>
      </p:sp>
      <p:sp>
        <p:nvSpPr>
          <p:cNvPr id="414" name="TextBox 413"/>
          <p:cNvSpPr txBox="1"/>
          <p:nvPr/>
        </p:nvSpPr>
        <p:spPr>
          <a:xfrm>
            <a:off x="7568242" y="5143001"/>
            <a:ext cx="940186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800" dirty="0" err="1" smtClean="0"/>
              <a:t>wrENB</a:t>
            </a:r>
            <a:endParaRPr lang="en-US" sz="1800" dirty="0"/>
          </a:p>
        </p:txBody>
      </p:sp>
      <p:sp>
        <p:nvSpPr>
          <p:cNvPr id="427" name="TextBox 426"/>
          <p:cNvSpPr txBox="1"/>
          <p:nvPr/>
        </p:nvSpPr>
        <p:spPr>
          <a:xfrm>
            <a:off x="9788292" y="4385982"/>
            <a:ext cx="604256" cy="36636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800" dirty="0" smtClean="0">
                <a:latin typeface="Courier" pitchFamily="49" charset="0"/>
              </a:rPr>
              <a:t>‘1’</a:t>
            </a:r>
            <a:endParaRPr lang="en-US" sz="1800" dirty="0">
              <a:latin typeface="Courier" pitchFamily="49" charset="0"/>
            </a:endParaRPr>
          </a:p>
        </p:txBody>
      </p:sp>
      <p:cxnSp>
        <p:nvCxnSpPr>
          <p:cNvPr id="431" name="Straight Connector 430"/>
          <p:cNvCxnSpPr/>
          <p:nvPr/>
        </p:nvCxnSpPr>
        <p:spPr>
          <a:xfrm flipV="1">
            <a:off x="6860980" y="4705057"/>
            <a:ext cx="705079" cy="15557"/>
          </a:xfrm>
          <a:prstGeom prst="line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2" name="Straight Connector 431"/>
          <p:cNvCxnSpPr/>
          <p:nvPr/>
        </p:nvCxnSpPr>
        <p:spPr>
          <a:xfrm flipV="1">
            <a:off x="9776944" y="5031895"/>
            <a:ext cx="987364" cy="12065"/>
          </a:xfrm>
          <a:prstGeom prst="line">
            <a:avLst/>
          </a:prstGeom>
          <a:ln w="38100">
            <a:solidFill>
              <a:schemeClr val="accent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1" name="Trapezoid 470"/>
          <p:cNvSpPr/>
          <p:nvPr/>
        </p:nvSpPr>
        <p:spPr>
          <a:xfrm rot="5400000">
            <a:off x="1964962" y="7410399"/>
            <a:ext cx="1224663" cy="571266"/>
          </a:xfrm>
          <a:prstGeom prst="trapezoid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3" name="TextBox 472"/>
          <p:cNvSpPr txBox="1"/>
          <p:nvPr/>
        </p:nvSpPr>
        <p:spPr>
          <a:xfrm rot="16200000">
            <a:off x="2080480" y="7495331"/>
            <a:ext cx="1071637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b="1" dirty="0" smtClean="0"/>
              <a:t>Mux</a:t>
            </a:r>
            <a:endParaRPr lang="en-US" sz="4400" b="1" dirty="0"/>
          </a:p>
        </p:txBody>
      </p:sp>
      <p:cxnSp>
        <p:nvCxnSpPr>
          <p:cNvPr id="476" name="Straight Connector 475"/>
          <p:cNvCxnSpPr/>
          <p:nvPr/>
        </p:nvCxnSpPr>
        <p:spPr>
          <a:xfrm>
            <a:off x="2586976" y="6807336"/>
            <a:ext cx="0" cy="322535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7" name="TextBox 476"/>
          <p:cNvSpPr txBox="1"/>
          <p:nvPr/>
        </p:nvSpPr>
        <p:spPr>
          <a:xfrm>
            <a:off x="2144168" y="6430558"/>
            <a:ext cx="885618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 err="1" smtClean="0"/>
              <a:t>exSel</a:t>
            </a:r>
            <a:endParaRPr lang="en-US" sz="1800" dirty="0"/>
          </a:p>
        </p:txBody>
      </p:sp>
      <p:cxnSp>
        <p:nvCxnSpPr>
          <p:cNvPr id="478" name="Straight Connector 477"/>
          <p:cNvCxnSpPr/>
          <p:nvPr/>
        </p:nvCxnSpPr>
        <p:spPr>
          <a:xfrm flipV="1">
            <a:off x="1910182" y="7442858"/>
            <a:ext cx="381478" cy="1341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0" name="TextBox 479"/>
          <p:cNvSpPr txBox="1"/>
          <p:nvPr/>
        </p:nvSpPr>
        <p:spPr>
          <a:xfrm>
            <a:off x="2193485" y="7704508"/>
            <a:ext cx="419578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 smtClean="0"/>
              <a:t>0</a:t>
            </a:r>
            <a:endParaRPr lang="en-US" sz="1800" dirty="0"/>
          </a:p>
        </p:txBody>
      </p:sp>
      <p:sp>
        <p:nvSpPr>
          <p:cNvPr id="482" name="TextBox 481"/>
          <p:cNvSpPr txBox="1"/>
          <p:nvPr/>
        </p:nvSpPr>
        <p:spPr>
          <a:xfrm>
            <a:off x="2205818" y="7258192"/>
            <a:ext cx="419578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/>
              <a:t>1</a:t>
            </a:r>
          </a:p>
        </p:txBody>
      </p:sp>
      <p:sp>
        <p:nvSpPr>
          <p:cNvPr id="483" name="TextBox 482"/>
          <p:cNvSpPr txBox="1"/>
          <p:nvPr/>
        </p:nvSpPr>
        <p:spPr>
          <a:xfrm>
            <a:off x="4315888" y="9794099"/>
            <a:ext cx="1148896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800" dirty="0" err="1" smtClean="0"/>
              <a:t>fsmRow</a:t>
            </a:r>
            <a:endParaRPr lang="en-US" sz="1800" dirty="0"/>
          </a:p>
        </p:txBody>
      </p:sp>
      <p:cxnSp>
        <p:nvCxnSpPr>
          <p:cNvPr id="175" name="Straight Connector 174"/>
          <p:cNvCxnSpPr/>
          <p:nvPr/>
        </p:nvCxnSpPr>
        <p:spPr>
          <a:xfrm flipV="1">
            <a:off x="2910454" y="5855476"/>
            <a:ext cx="500513" cy="1318"/>
          </a:xfrm>
          <a:prstGeom prst="line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/>
        </p:nvCxnSpPr>
        <p:spPr>
          <a:xfrm flipV="1">
            <a:off x="2836831" y="7631287"/>
            <a:ext cx="500513" cy="1318"/>
          </a:xfrm>
          <a:prstGeom prst="line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Trapezoid 176"/>
          <p:cNvSpPr/>
          <p:nvPr/>
        </p:nvSpPr>
        <p:spPr>
          <a:xfrm rot="5400000">
            <a:off x="1967402" y="9178144"/>
            <a:ext cx="1224663" cy="571266"/>
          </a:xfrm>
          <a:prstGeom prst="trapezoid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TextBox 177"/>
          <p:cNvSpPr txBox="1"/>
          <p:nvPr/>
        </p:nvSpPr>
        <p:spPr>
          <a:xfrm rot="16200000">
            <a:off x="2082920" y="9263076"/>
            <a:ext cx="1071637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b="1" dirty="0" smtClean="0"/>
              <a:t>Mux</a:t>
            </a:r>
            <a:endParaRPr lang="en-US" sz="4400" b="1" dirty="0"/>
          </a:p>
        </p:txBody>
      </p:sp>
      <p:cxnSp>
        <p:nvCxnSpPr>
          <p:cNvPr id="179" name="Straight Connector 178"/>
          <p:cNvCxnSpPr/>
          <p:nvPr/>
        </p:nvCxnSpPr>
        <p:spPr>
          <a:xfrm>
            <a:off x="2589416" y="8575081"/>
            <a:ext cx="0" cy="322535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TextBox 179"/>
          <p:cNvSpPr txBox="1"/>
          <p:nvPr/>
        </p:nvSpPr>
        <p:spPr>
          <a:xfrm>
            <a:off x="2146608" y="8198303"/>
            <a:ext cx="885618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 err="1" smtClean="0"/>
              <a:t>exSel</a:t>
            </a:r>
            <a:endParaRPr lang="en-US" sz="1800" dirty="0"/>
          </a:p>
        </p:txBody>
      </p:sp>
      <p:cxnSp>
        <p:nvCxnSpPr>
          <p:cNvPr id="181" name="Straight Connector 180"/>
          <p:cNvCxnSpPr/>
          <p:nvPr/>
        </p:nvCxnSpPr>
        <p:spPr>
          <a:xfrm flipV="1">
            <a:off x="1912622" y="9210603"/>
            <a:ext cx="381478" cy="1341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TextBox 182"/>
          <p:cNvSpPr txBox="1"/>
          <p:nvPr/>
        </p:nvSpPr>
        <p:spPr>
          <a:xfrm>
            <a:off x="2195925" y="9472253"/>
            <a:ext cx="419578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 smtClean="0"/>
              <a:t>0</a:t>
            </a:r>
            <a:endParaRPr lang="en-US" sz="1800" dirty="0"/>
          </a:p>
        </p:txBody>
      </p:sp>
      <p:sp>
        <p:nvSpPr>
          <p:cNvPr id="184" name="TextBox 183"/>
          <p:cNvSpPr txBox="1"/>
          <p:nvPr/>
        </p:nvSpPr>
        <p:spPr>
          <a:xfrm>
            <a:off x="2208258" y="9025937"/>
            <a:ext cx="419578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/>
              <a:t>1</a:t>
            </a:r>
          </a:p>
        </p:txBody>
      </p:sp>
      <p:sp>
        <p:nvSpPr>
          <p:cNvPr id="186" name="TextBox 185"/>
          <p:cNvSpPr txBox="1"/>
          <p:nvPr/>
        </p:nvSpPr>
        <p:spPr>
          <a:xfrm>
            <a:off x="581115" y="4053060"/>
            <a:ext cx="1537514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 err="1" smtClean="0"/>
              <a:t>fsmData</a:t>
            </a:r>
            <a:endParaRPr lang="en-US" sz="1800" dirty="0"/>
          </a:p>
        </p:txBody>
      </p:sp>
      <p:cxnSp>
        <p:nvCxnSpPr>
          <p:cNvPr id="187" name="Straight Connector 186"/>
          <p:cNvCxnSpPr/>
          <p:nvPr/>
        </p:nvCxnSpPr>
        <p:spPr>
          <a:xfrm flipV="1">
            <a:off x="1848012" y="6070963"/>
            <a:ext cx="482692" cy="2967"/>
          </a:xfrm>
          <a:prstGeom prst="line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8" name="TextBox 187"/>
          <p:cNvSpPr txBox="1"/>
          <p:nvPr/>
        </p:nvSpPr>
        <p:spPr>
          <a:xfrm>
            <a:off x="592346" y="5469739"/>
            <a:ext cx="1537514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 err="1" smtClean="0"/>
              <a:t>exRow</a:t>
            </a:r>
            <a:endParaRPr lang="en-US" sz="1800" dirty="0"/>
          </a:p>
        </p:txBody>
      </p:sp>
      <p:cxnSp>
        <p:nvCxnSpPr>
          <p:cNvPr id="189" name="Straight Connector 188"/>
          <p:cNvCxnSpPr/>
          <p:nvPr/>
        </p:nvCxnSpPr>
        <p:spPr>
          <a:xfrm flipV="1">
            <a:off x="1865646" y="5667279"/>
            <a:ext cx="482692" cy="2967"/>
          </a:xfrm>
          <a:prstGeom prst="line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0" name="TextBox 189"/>
          <p:cNvSpPr txBox="1"/>
          <p:nvPr/>
        </p:nvSpPr>
        <p:spPr>
          <a:xfrm>
            <a:off x="620008" y="5860093"/>
            <a:ext cx="1537514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 err="1" smtClean="0"/>
              <a:t>fsmRow</a:t>
            </a:r>
            <a:endParaRPr lang="en-US" sz="1800" dirty="0"/>
          </a:p>
        </p:txBody>
      </p:sp>
      <p:cxnSp>
        <p:nvCxnSpPr>
          <p:cNvPr id="191" name="Straight Connector 190"/>
          <p:cNvCxnSpPr/>
          <p:nvPr/>
        </p:nvCxnSpPr>
        <p:spPr>
          <a:xfrm flipV="1">
            <a:off x="1792205" y="7883164"/>
            <a:ext cx="482692" cy="2967"/>
          </a:xfrm>
          <a:prstGeom prst="line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2" name="TextBox 191"/>
          <p:cNvSpPr txBox="1"/>
          <p:nvPr/>
        </p:nvSpPr>
        <p:spPr>
          <a:xfrm>
            <a:off x="518905" y="7233952"/>
            <a:ext cx="1537514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 err="1" smtClean="0"/>
              <a:t>exCol</a:t>
            </a:r>
            <a:endParaRPr lang="en-US" sz="1800" dirty="0"/>
          </a:p>
        </p:txBody>
      </p:sp>
      <p:cxnSp>
        <p:nvCxnSpPr>
          <p:cNvPr id="193" name="Straight Connector 192"/>
          <p:cNvCxnSpPr/>
          <p:nvPr/>
        </p:nvCxnSpPr>
        <p:spPr>
          <a:xfrm flipV="1">
            <a:off x="1792205" y="7431492"/>
            <a:ext cx="482692" cy="2967"/>
          </a:xfrm>
          <a:prstGeom prst="line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TextBox 193"/>
          <p:cNvSpPr txBox="1"/>
          <p:nvPr/>
        </p:nvSpPr>
        <p:spPr>
          <a:xfrm>
            <a:off x="546567" y="7624306"/>
            <a:ext cx="1537514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 err="1" smtClean="0"/>
              <a:t>fsmCol</a:t>
            </a:r>
            <a:endParaRPr lang="en-US" sz="1800" dirty="0"/>
          </a:p>
        </p:txBody>
      </p:sp>
      <p:cxnSp>
        <p:nvCxnSpPr>
          <p:cNvPr id="195" name="Straight Connector 194"/>
          <p:cNvCxnSpPr/>
          <p:nvPr/>
        </p:nvCxnSpPr>
        <p:spPr>
          <a:xfrm flipV="1">
            <a:off x="1785137" y="9628791"/>
            <a:ext cx="482692" cy="2967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6" name="TextBox 195"/>
          <p:cNvSpPr txBox="1"/>
          <p:nvPr/>
        </p:nvSpPr>
        <p:spPr>
          <a:xfrm>
            <a:off x="546567" y="9012842"/>
            <a:ext cx="1537514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 err="1" smtClean="0"/>
              <a:t>exWen</a:t>
            </a:r>
            <a:endParaRPr lang="en-US" sz="1800" dirty="0"/>
          </a:p>
        </p:txBody>
      </p:sp>
      <p:cxnSp>
        <p:nvCxnSpPr>
          <p:cNvPr id="197" name="Straight Connector 196"/>
          <p:cNvCxnSpPr/>
          <p:nvPr/>
        </p:nvCxnSpPr>
        <p:spPr>
          <a:xfrm flipV="1">
            <a:off x="1779038" y="9210679"/>
            <a:ext cx="482692" cy="2967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TextBox 197"/>
          <p:cNvSpPr txBox="1"/>
          <p:nvPr/>
        </p:nvSpPr>
        <p:spPr>
          <a:xfrm>
            <a:off x="558434" y="9405080"/>
            <a:ext cx="1537514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 err="1" smtClean="0"/>
              <a:t>fsmWen</a:t>
            </a:r>
            <a:endParaRPr lang="en-US" sz="1800" dirty="0"/>
          </a:p>
        </p:txBody>
      </p:sp>
      <p:cxnSp>
        <p:nvCxnSpPr>
          <p:cNvPr id="199" name="Straight Connector 198"/>
          <p:cNvCxnSpPr/>
          <p:nvPr/>
        </p:nvCxnSpPr>
        <p:spPr>
          <a:xfrm>
            <a:off x="4734563" y="10203328"/>
            <a:ext cx="0" cy="673429"/>
          </a:xfrm>
          <a:prstGeom prst="line">
            <a:avLst/>
          </a:prstGeom>
          <a:ln w="381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Straight Connector 199"/>
          <p:cNvCxnSpPr/>
          <p:nvPr/>
        </p:nvCxnSpPr>
        <p:spPr>
          <a:xfrm flipV="1">
            <a:off x="5302973" y="10319640"/>
            <a:ext cx="323623" cy="3048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Connector 200"/>
          <p:cNvCxnSpPr/>
          <p:nvPr/>
        </p:nvCxnSpPr>
        <p:spPr>
          <a:xfrm>
            <a:off x="5474719" y="10203328"/>
            <a:ext cx="0" cy="673429"/>
          </a:xfrm>
          <a:prstGeom prst="line">
            <a:avLst/>
          </a:prstGeom>
          <a:ln w="381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2" name="TextBox 201"/>
          <p:cNvSpPr txBox="1"/>
          <p:nvPr/>
        </p:nvSpPr>
        <p:spPr>
          <a:xfrm>
            <a:off x="5436768" y="10425226"/>
            <a:ext cx="570681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800" dirty="0" smtClean="0"/>
              <a:t>6</a:t>
            </a:r>
            <a:endParaRPr lang="en-US" sz="1800" dirty="0"/>
          </a:p>
        </p:txBody>
      </p:sp>
      <p:cxnSp>
        <p:nvCxnSpPr>
          <p:cNvPr id="203" name="Straight Connector 202"/>
          <p:cNvCxnSpPr/>
          <p:nvPr/>
        </p:nvCxnSpPr>
        <p:spPr>
          <a:xfrm flipV="1">
            <a:off x="7153678" y="10334188"/>
            <a:ext cx="323623" cy="3048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/>
          <p:cNvCxnSpPr/>
          <p:nvPr/>
        </p:nvCxnSpPr>
        <p:spPr>
          <a:xfrm>
            <a:off x="7325424" y="10217876"/>
            <a:ext cx="0" cy="673429"/>
          </a:xfrm>
          <a:prstGeom prst="line">
            <a:avLst/>
          </a:prstGeom>
          <a:ln w="381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" name="TextBox 204"/>
          <p:cNvSpPr txBox="1"/>
          <p:nvPr/>
        </p:nvSpPr>
        <p:spPr>
          <a:xfrm>
            <a:off x="7287473" y="10439774"/>
            <a:ext cx="570681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800" dirty="0" smtClean="0"/>
              <a:t>16</a:t>
            </a:r>
            <a:endParaRPr lang="en-US" sz="1800" dirty="0"/>
          </a:p>
        </p:txBody>
      </p:sp>
      <p:cxnSp>
        <p:nvCxnSpPr>
          <p:cNvPr id="206" name="Straight Connector 205"/>
          <p:cNvCxnSpPr/>
          <p:nvPr/>
        </p:nvCxnSpPr>
        <p:spPr>
          <a:xfrm flipV="1">
            <a:off x="6317473" y="10251355"/>
            <a:ext cx="0" cy="577374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7126101" y="2993989"/>
            <a:ext cx="7384" cy="2003161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Connector 208"/>
          <p:cNvCxnSpPr/>
          <p:nvPr/>
        </p:nvCxnSpPr>
        <p:spPr>
          <a:xfrm>
            <a:off x="6876222" y="2739559"/>
            <a:ext cx="14695" cy="199023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4" name="TextBox 213"/>
          <p:cNvSpPr txBox="1"/>
          <p:nvPr/>
        </p:nvSpPr>
        <p:spPr>
          <a:xfrm>
            <a:off x="2635295" y="3650304"/>
            <a:ext cx="1537514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 err="1" smtClean="0"/>
              <a:t>muxData</a:t>
            </a:r>
            <a:endParaRPr lang="en-US" sz="1800" dirty="0"/>
          </a:p>
        </p:txBody>
      </p:sp>
      <p:sp>
        <p:nvSpPr>
          <p:cNvPr id="215" name="TextBox 214"/>
          <p:cNvSpPr txBox="1"/>
          <p:nvPr/>
        </p:nvSpPr>
        <p:spPr>
          <a:xfrm>
            <a:off x="2673291" y="5402304"/>
            <a:ext cx="1537514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 err="1" smtClean="0"/>
              <a:t>muxRow</a:t>
            </a:r>
            <a:endParaRPr lang="en-US" sz="1800" dirty="0"/>
          </a:p>
        </p:txBody>
      </p:sp>
      <p:sp>
        <p:nvSpPr>
          <p:cNvPr id="216" name="TextBox 215"/>
          <p:cNvSpPr txBox="1"/>
          <p:nvPr/>
        </p:nvSpPr>
        <p:spPr>
          <a:xfrm>
            <a:off x="2532125" y="7254236"/>
            <a:ext cx="1537514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 err="1" smtClean="0"/>
              <a:t>muxCol</a:t>
            </a:r>
            <a:endParaRPr lang="en-US" sz="1800" dirty="0"/>
          </a:p>
        </p:txBody>
      </p:sp>
      <p:sp>
        <p:nvSpPr>
          <p:cNvPr id="217" name="TextBox 216"/>
          <p:cNvSpPr txBox="1"/>
          <p:nvPr/>
        </p:nvSpPr>
        <p:spPr>
          <a:xfrm>
            <a:off x="2554795" y="9045839"/>
            <a:ext cx="1537514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 err="1" smtClean="0"/>
              <a:t>muxWen</a:t>
            </a:r>
            <a:endParaRPr lang="en-US" sz="1800" dirty="0"/>
          </a:p>
        </p:txBody>
      </p:sp>
      <p:sp>
        <p:nvSpPr>
          <p:cNvPr id="223" name="Rounded Rectangle 222"/>
          <p:cNvSpPr/>
          <p:nvPr/>
        </p:nvSpPr>
        <p:spPr>
          <a:xfrm rot="16200000">
            <a:off x="4616442" y="3832097"/>
            <a:ext cx="983921" cy="762000"/>
          </a:xfrm>
          <a:prstGeom prst="roundRect">
            <a:avLst>
              <a:gd name="adj" fmla="val 13495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/>
            <a:endParaRPr lang="en-US" sz="1800"/>
          </a:p>
        </p:txBody>
      </p:sp>
      <p:sp>
        <p:nvSpPr>
          <p:cNvPr id="224" name="TextBox 223"/>
          <p:cNvSpPr txBox="1"/>
          <p:nvPr/>
        </p:nvSpPr>
        <p:spPr>
          <a:xfrm>
            <a:off x="4071996" y="5360758"/>
            <a:ext cx="2109239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 err="1" smtClean="0"/>
              <a:t>muxCol</a:t>
            </a:r>
            <a:r>
              <a:rPr lang="en-US" sz="1800" dirty="0" smtClean="0"/>
              <a:t>(5)</a:t>
            </a:r>
            <a:endParaRPr lang="en-US" sz="1800" dirty="0"/>
          </a:p>
        </p:txBody>
      </p:sp>
      <p:sp>
        <p:nvSpPr>
          <p:cNvPr id="225" name="TextBox 224"/>
          <p:cNvSpPr txBox="1"/>
          <p:nvPr/>
        </p:nvSpPr>
        <p:spPr>
          <a:xfrm rot="16200000">
            <a:off x="4286004" y="4298469"/>
            <a:ext cx="1524000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r"/>
            <a:r>
              <a:rPr lang="en-US" sz="1800" b="1" dirty="0" smtClean="0"/>
              <a:t>Selector</a:t>
            </a:r>
            <a:endParaRPr lang="en-US" sz="4400" b="1" dirty="0"/>
          </a:p>
        </p:txBody>
      </p:sp>
      <p:cxnSp>
        <p:nvCxnSpPr>
          <p:cNvPr id="231" name="Straight Connector 230"/>
          <p:cNvCxnSpPr/>
          <p:nvPr/>
        </p:nvCxnSpPr>
        <p:spPr>
          <a:xfrm flipV="1">
            <a:off x="4954870" y="4822720"/>
            <a:ext cx="323623" cy="3048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Straight Connector 231"/>
          <p:cNvCxnSpPr/>
          <p:nvPr/>
        </p:nvCxnSpPr>
        <p:spPr>
          <a:xfrm>
            <a:off x="5126616" y="4706408"/>
            <a:ext cx="0" cy="673429"/>
          </a:xfrm>
          <a:prstGeom prst="line">
            <a:avLst/>
          </a:prstGeom>
          <a:ln w="381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3" name="TextBox 232"/>
          <p:cNvSpPr txBox="1"/>
          <p:nvPr/>
        </p:nvSpPr>
        <p:spPr>
          <a:xfrm>
            <a:off x="5088665" y="4928306"/>
            <a:ext cx="570681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800" dirty="0" smtClean="0"/>
              <a:t>6</a:t>
            </a:r>
            <a:endParaRPr lang="en-US" sz="1800" dirty="0"/>
          </a:p>
        </p:txBody>
      </p:sp>
      <p:cxnSp>
        <p:nvCxnSpPr>
          <p:cNvPr id="24" name="Elbow Connector 23"/>
          <p:cNvCxnSpPr>
            <a:stCxn id="177" idx="0"/>
            <a:endCxn id="223" idx="0"/>
          </p:cNvCxnSpPr>
          <p:nvPr/>
        </p:nvCxnSpPr>
        <p:spPr>
          <a:xfrm flipV="1">
            <a:off x="2865367" y="4213097"/>
            <a:ext cx="1862036" cy="525068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Elbow Connector 26"/>
          <p:cNvCxnSpPr>
            <a:endCxn id="558" idx="1"/>
          </p:cNvCxnSpPr>
          <p:nvPr/>
        </p:nvCxnSpPr>
        <p:spPr>
          <a:xfrm flipV="1">
            <a:off x="5489403" y="3346245"/>
            <a:ext cx="2067312" cy="659369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28"/>
          <p:cNvCxnSpPr/>
          <p:nvPr/>
        </p:nvCxnSpPr>
        <p:spPr>
          <a:xfrm>
            <a:off x="5489403" y="4263930"/>
            <a:ext cx="2050039" cy="1078928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>
            <a:stCxn id="437" idx="0"/>
          </p:cNvCxnSpPr>
          <p:nvPr/>
        </p:nvCxnSpPr>
        <p:spPr>
          <a:xfrm flipV="1">
            <a:off x="2870306" y="2977666"/>
            <a:ext cx="4600855" cy="1065985"/>
          </a:xfrm>
          <a:prstGeom prst="bentConnector3">
            <a:avLst>
              <a:gd name="adj1" fmla="val 27365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Trapezoid 259"/>
          <p:cNvSpPr/>
          <p:nvPr/>
        </p:nvSpPr>
        <p:spPr>
          <a:xfrm rot="5400000">
            <a:off x="11042695" y="4641113"/>
            <a:ext cx="1970050" cy="571266"/>
          </a:xfrm>
          <a:prstGeom prst="trapezoid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1" name="TextBox 260"/>
          <p:cNvSpPr txBox="1"/>
          <p:nvPr/>
        </p:nvSpPr>
        <p:spPr>
          <a:xfrm rot="16200000">
            <a:off x="11532118" y="4714033"/>
            <a:ext cx="1071637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b="1" dirty="0" smtClean="0"/>
              <a:t>Mux</a:t>
            </a:r>
            <a:endParaRPr lang="en-US" sz="4400" b="1" dirty="0"/>
          </a:p>
        </p:txBody>
      </p:sp>
      <p:sp>
        <p:nvSpPr>
          <p:cNvPr id="263" name="TextBox 262"/>
          <p:cNvSpPr txBox="1"/>
          <p:nvPr/>
        </p:nvSpPr>
        <p:spPr>
          <a:xfrm>
            <a:off x="11441487" y="6477556"/>
            <a:ext cx="1425605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 smtClean="0"/>
              <a:t>column(8)</a:t>
            </a:r>
            <a:endParaRPr lang="en-US" sz="1800" dirty="0"/>
          </a:p>
        </p:txBody>
      </p:sp>
      <p:cxnSp>
        <p:nvCxnSpPr>
          <p:cNvPr id="264" name="Straight Connector 263"/>
          <p:cNvCxnSpPr/>
          <p:nvPr/>
        </p:nvCxnSpPr>
        <p:spPr>
          <a:xfrm flipV="1">
            <a:off x="11360608" y="4300878"/>
            <a:ext cx="381478" cy="1341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5" name="TextBox 264"/>
          <p:cNvSpPr txBox="1"/>
          <p:nvPr/>
        </p:nvSpPr>
        <p:spPr>
          <a:xfrm>
            <a:off x="11663655" y="4119975"/>
            <a:ext cx="419578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 smtClean="0"/>
              <a:t>0</a:t>
            </a:r>
            <a:endParaRPr lang="en-US" sz="1800" dirty="0"/>
          </a:p>
        </p:txBody>
      </p:sp>
      <p:sp>
        <p:nvSpPr>
          <p:cNvPr id="266" name="TextBox 265"/>
          <p:cNvSpPr txBox="1"/>
          <p:nvPr/>
        </p:nvSpPr>
        <p:spPr>
          <a:xfrm>
            <a:off x="11647403" y="4526713"/>
            <a:ext cx="419578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/>
              <a:t>1</a:t>
            </a:r>
          </a:p>
        </p:txBody>
      </p:sp>
      <p:cxnSp>
        <p:nvCxnSpPr>
          <p:cNvPr id="267" name="Straight Connector 266"/>
          <p:cNvCxnSpPr>
            <a:stCxn id="260" idx="0"/>
            <a:endCxn id="503" idx="1"/>
          </p:cNvCxnSpPr>
          <p:nvPr/>
        </p:nvCxnSpPr>
        <p:spPr>
          <a:xfrm>
            <a:off x="12313353" y="4926746"/>
            <a:ext cx="2353262" cy="16108"/>
          </a:xfrm>
          <a:prstGeom prst="line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/>
          <p:cNvCxnSpPr/>
          <p:nvPr/>
        </p:nvCxnSpPr>
        <p:spPr>
          <a:xfrm flipV="1">
            <a:off x="11242631" y="4741184"/>
            <a:ext cx="482692" cy="2967"/>
          </a:xfrm>
          <a:prstGeom prst="line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Straight Connector 269"/>
          <p:cNvCxnSpPr/>
          <p:nvPr/>
        </p:nvCxnSpPr>
        <p:spPr>
          <a:xfrm flipV="1">
            <a:off x="11242631" y="4289512"/>
            <a:ext cx="482692" cy="2967"/>
          </a:xfrm>
          <a:prstGeom prst="line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" name="Straight Connector 274"/>
          <p:cNvCxnSpPr/>
          <p:nvPr/>
        </p:nvCxnSpPr>
        <p:spPr>
          <a:xfrm>
            <a:off x="12051702" y="5821675"/>
            <a:ext cx="0" cy="673429"/>
          </a:xfrm>
          <a:prstGeom prst="line">
            <a:avLst/>
          </a:prstGeom>
          <a:ln w="381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8" name="TextBox 277"/>
          <p:cNvSpPr txBox="1"/>
          <p:nvPr/>
        </p:nvSpPr>
        <p:spPr>
          <a:xfrm>
            <a:off x="11705819" y="5499169"/>
            <a:ext cx="419578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 smtClean="0"/>
              <a:t>39</a:t>
            </a:r>
            <a:endParaRPr lang="en-US" sz="1800" dirty="0"/>
          </a:p>
        </p:txBody>
      </p:sp>
      <p:sp>
        <p:nvSpPr>
          <p:cNvPr id="284" name="TextBox 283"/>
          <p:cNvSpPr txBox="1"/>
          <p:nvPr/>
        </p:nvSpPr>
        <p:spPr>
          <a:xfrm>
            <a:off x="5117697" y="3817136"/>
            <a:ext cx="419578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 smtClean="0"/>
              <a:t>0</a:t>
            </a:r>
            <a:endParaRPr lang="en-US" sz="1800" dirty="0"/>
          </a:p>
        </p:txBody>
      </p:sp>
      <p:sp>
        <p:nvSpPr>
          <p:cNvPr id="285" name="TextBox 284"/>
          <p:cNvSpPr txBox="1"/>
          <p:nvPr/>
        </p:nvSpPr>
        <p:spPr>
          <a:xfrm>
            <a:off x="5102952" y="4104228"/>
            <a:ext cx="419578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US" sz="1800" dirty="0"/>
              <a:t>1</a:t>
            </a:r>
          </a:p>
        </p:txBody>
      </p:sp>
      <p:sp>
        <p:nvSpPr>
          <p:cNvPr id="318" name="TextBox 317"/>
          <p:cNvSpPr txBox="1"/>
          <p:nvPr/>
        </p:nvSpPr>
        <p:spPr>
          <a:xfrm>
            <a:off x="13288311" y="4934339"/>
            <a:ext cx="570681" cy="36933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800" dirty="0" smtClean="0"/>
              <a:t>16</a:t>
            </a:r>
            <a:endParaRPr lang="en-US" sz="1800" dirty="0"/>
          </a:p>
        </p:txBody>
      </p:sp>
      <p:cxnSp>
        <p:nvCxnSpPr>
          <p:cNvPr id="319" name="Straight Connector 318"/>
          <p:cNvCxnSpPr/>
          <p:nvPr/>
        </p:nvCxnSpPr>
        <p:spPr>
          <a:xfrm flipV="1">
            <a:off x="13231638" y="4778269"/>
            <a:ext cx="323623" cy="3048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2" name="Straight Connector 351"/>
          <p:cNvCxnSpPr/>
          <p:nvPr/>
        </p:nvCxnSpPr>
        <p:spPr>
          <a:xfrm>
            <a:off x="10745136" y="3063267"/>
            <a:ext cx="21993" cy="1980693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3" name="TextBox 352"/>
          <p:cNvSpPr txBox="1"/>
          <p:nvPr/>
        </p:nvSpPr>
        <p:spPr>
          <a:xfrm>
            <a:off x="10587121" y="2755859"/>
            <a:ext cx="1891171" cy="276999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200" dirty="0" smtClean="0"/>
              <a:t>row(7..</a:t>
            </a:r>
            <a:r>
              <a:rPr lang="en-US" sz="1200" dirty="0"/>
              <a:t>3</a:t>
            </a:r>
            <a:r>
              <a:rPr lang="en-US" sz="1200" dirty="0" smtClean="0"/>
              <a:t>) </a:t>
            </a:r>
            <a:r>
              <a:rPr lang="en-US" sz="1200" dirty="0"/>
              <a:t>&amp; </a:t>
            </a:r>
            <a:r>
              <a:rPr lang="en-US" sz="1200" dirty="0" smtClean="0"/>
              <a:t>column(7..</a:t>
            </a:r>
            <a:r>
              <a:rPr lang="en-US" sz="1200" dirty="0"/>
              <a:t>3</a:t>
            </a:r>
            <a:r>
              <a:rPr lang="en-US" sz="1200" dirty="0" smtClean="0"/>
              <a:t>)</a:t>
            </a:r>
            <a:endParaRPr lang="en-US" sz="1200" dirty="0"/>
          </a:p>
        </p:txBody>
      </p:sp>
      <p:sp>
        <p:nvSpPr>
          <p:cNvPr id="218" name="TextBox 217"/>
          <p:cNvSpPr txBox="1"/>
          <p:nvPr/>
        </p:nvSpPr>
        <p:spPr>
          <a:xfrm>
            <a:off x="13687963" y="7022540"/>
            <a:ext cx="3402017" cy="2677656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2400" b="1" dirty="0" smtClean="0"/>
              <a:t>Has 16 bits per pixel</a:t>
            </a:r>
          </a:p>
          <a:p>
            <a:r>
              <a:rPr lang="en-US" sz="2400" b="1" dirty="0" smtClean="0"/>
              <a:t>Only using 2 Bits </a:t>
            </a:r>
          </a:p>
          <a:p>
            <a:r>
              <a:rPr lang="en-US" sz="2400" dirty="0" smtClean="0"/>
              <a:t>00 </a:t>
            </a:r>
            <a:r>
              <a:rPr lang="en-US" sz="2400" dirty="0" err="1" smtClean="0"/>
              <a:t>scopeface</a:t>
            </a:r>
            <a:r>
              <a:rPr lang="en-US" sz="2400" dirty="0" smtClean="0"/>
              <a:t> background</a:t>
            </a:r>
          </a:p>
          <a:p>
            <a:r>
              <a:rPr lang="en-US" sz="2400" dirty="0" smtClean="0"/>
              <a:t>01 Red</a:t>
            </a:r>
          </a:p>
          <a:p>
            <a:r>
              <a:rPr lang="en-US" sz="2400" dirty="0" smtClean="0"/>
              <a:t>10 </a:t>
            </a:r>
            <a:r>
              <a:rPr lang="en-US" sz="2400" dirty="0"/>
              <a:t>Green</a:t>
            </a:r>
            <a:endParaRPr lang="en-US" sz="2400" dirty="0" smtClean="0"/>
          </a:p>
          <a:p>
            <a:r>
              <a:rPr lang="en-US" sz="2400" dirty="0" smtClean="0"/>
              <a:t>11 Blue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09113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2185</TotalTime>
  <Words>136</Words>
  <Application>Microsoft Office PowerPoint</Application>
  <PresentationFormat>Custom</PresentationFormat>
  <Paragraphs>98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Courier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Falkinburg, Jeffrey L MAJ USAF USAFA USAFA/DFEC</dc:creator>
  <cp:lastModifiedBy>York, George W CIV USAF USAFA USAFA/DFEC</cp:lastModifiedBy>
  <cp:revision>135</cp:revision>
  <dcterms:created xsi:type="dcterms:W3CDTF">2006-08-16T00:00:00Z</dcterms:created>
  <dcterms:modified xsi:type="dcterms:W3CDTF">2020-05-08T03:13:34Z</dcterms:modified>
</cp:coreProperties>
</file>